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docx" ContentType="application/vnd.openxmlformats-officedocument.wordprocessingml.document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9" r:id="rId5"/>
    <p:sldId id="262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reacting.barnard.edu/games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reacting.barnard.edu/game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4D4E8-F71B-4908-8F89-A0A19C7EEC7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4134E76-B25D-47F1-B92A-7F3559322F22}">
      <dgm:prSet/>
      <dgm:spPr/>
      <dgm:t>
        <a:bodyPr/>
        <a:lstStyle/>
        <a:p>
          <a:r>
            <a:rPr lang="en-US"/>
            <a:t>Role-playing game utilized in an introductory History course at previous institution (</a:t>
          </a:r>
          <a:r>
            <a:rPr lang="en-US" i="1"/>
            <a:t>Democracy and Difference: The Ancient Athenian Experiment</a:t>
          </a:r>
          <a:r>
            <a:rPr lang="en-US"/>
            <a:t>)</a:t>
          </a:r>
        </a:p>
      </dgm:t>
    </dgm:pt>
    <dgm:pt modelId="{CBDDCE38-2DD0-4E1A-9E7A-AB9D34880EBF}" type="parTrans" cxnId="{E6E409EF-F1DE-49A4-A448-95A34844CDBA}">
      <dgm:prSet/>
      <dgm:spPr/>
      <dgm:t>
        <a:bodyPr/>
        <a:lstStyle/>
        <a:p>
          <a:endParaRPr lang="en-US"/>
        </a:p>
      </dgm:t>
    </dgm:pt>
    <dgm:pt modelId="{2D1EE55A-FDD9-46F4-A269-8D66F380961B}" type="sibTrans" cxnId="{E6E409EF-F1DE-49A4-A448-95A34844CDBA}">
      <dgm:prSet/>
      <dgm:spPr/>
      <dgm:t>
        <a:bodyPr/>
        <a:lstStyle/>
        <a:p>
          <a:endParaRPr lang="en-US"/>
        </a:p>
      </dgm:t>
    </dgm:pt>
    <dgm:pt modelId="{1B10BE81-FC93-4367-BB24-99A8F83BD65F}">
      <dgm:prSet/>
      <dgm:spPr/>
      <dgm:t>
        <a:bodyPr/>
        <a:lstStyle/>
        <a:p>
          <a:r>
            <a:rPr lang="en-US"/>
            <a:t>Games available for all sorts of time periods and issues (</a:t>
          </a:r>
          <a:r>
            <a:rPr lang="en-US">
              <a:hlinkClick xmlns:r="http://schemas.openxmlformats.org/officeDocument/2006/relationships" r:id="rId1"/>
            </a:rPr>
            <a:t>https://reacting.barnard.edu/games</a:t>
          </a:r>
          <a:r>
            <a:rPr lang="en-US"/>
            <a:t>) </a:t>
          </a:r>
        </a:p>
      </dgm:t>
    </dgm:pt>
    <dgm:pt modelId="{E67DB628-0F33-4A72-879E-F09E3C2E6F7B}" type="parTrans" cxnId="{437ABD5B-D899-4432-A6AC-70A6AE1BF16A}">
      <dgm:prSet/>
      <dgm:spPr/>
      <dgm:t>
        <a:bodyPr/>
        <a:lstStyle/>
        <a:p>
          <a:endParaRPr lang="en-US"/>
        </a:p>
      </dgm:t>
    </dgm:pt>
    <dgm:pt modelId="{15652AF4-8E80-48F0-AA6D-E3291463F4B0}" type="sibTrans" cxnId="{437ABD5B-D899-4432-A6AC-70A6AE1BF16A}">
      <dgm:prSet/>
      <dgm:spPr/>
      <dgm:t>
        <a:bodyPr/>
        <a:lstStyle/>
        <a:p>
          <a:endParaRPr lang="en-US"/>
        </a:p>
      </dgm:t>
    </dgm:pt>
    <dgm:pt modelId="{8A8427CB-3A81-405A-AED8-20537463E921}">
      <dgm:prSet/>
      <dgm:spPr/>
      <dgm:t>
        <a:bodyPr/>
        <a:lstStyle/>
        <a:p>
          <a:r>
            <a:rPr lang="en-US" dirty="0"/>
            <a:t>Hones public speaking, application of sources, teamwork, writing, negotiation skills</a:t>
          </a:r>
        </a:p>
        <a:p>
          <a:endParaRPr lang="en-US" dirty="0"/>
        </a:p>
        <a:p>
          <a:r>
            <a:rPr lang="en-US" dirty="0"/>
            <a:t>Games deal with societal issues such as voting rights, payment for public service, religious controversies </a:t>
          </a:r>
          <a:r>
            <a:rPr lang="en-US" dirty="0" err="1"/>
            <a:t>etc</a:t>
          </a:r>
          <a:endParaRPr lang="en-US" dirty="0"/>
        </a:p>
      </dgm:t>
    </dgm:pt>
    <dgm:pt modelId="{6B2E2207-E890-4116-BC2D-FF0A3298E582}" type="parTrans" cxnId="{88AB188D-7BE3-4D45-BC67-DFA73E770937}">
      <dgm:prSet/>
      <dgm:spPr/>
      <dgm:t>
        <a:bodyPr/>
        <a:lstStyle/>
        <a:p>
          <a:endParaRPr lang="en-US"/>
        </a:p>
      </dgm:t>
    </dgm:pt>
    <dgm:pt modelId="{72B9AD65-9597-4E75-AFF2-B5DA9400D7B1}" type="sibTrans" cxnId="{88AB188D-7BE3-4D45-BC67-DFA73E770937}">
      <dgm:prSet/>
      <dgm:spPr/>
      <dgm:t>
        <a:bodyPr/>
        <a:lstStyle/>
        <a:p>
          <a:endParaRPr lang="en-US"/>
        </a:p>
      </dgm:t>
    </dgm:pt>
    <dgm:pt modelId="{FD7535E2-9938-4CD4-A517-BA9C63A3B036}">
      <dgm:prSet/>
      <dgm:spPr/>
      <dgm:t>
        <a:bodyPr/>
        <a:lstStyle/>
        <a:p>
          <a:r>
            <a:rPr lang="en-US"/>
            <a:t>Used very successfully online using Zoom and Slack</a:t>
          </a:r>
        </a:p>
      </dgm:t>
    </dgm:pt>
    <dgm:pt modelId="{A3DE9BAE-6073-40DF-9225-D0296FDF0F7C}" type="parTrans" cxnId="{0902B50F-6860-4F07-8AB1-599F076FC1F5}">
      <dgm:prSet/>
      <dgm:spPr/>
      <dgm:t>
        <a:bodyPr/>
        <a:lstStyle/>
        <a:p>
          <a:endParaRPr lang="en-US"/>
        </a:p>
      </dgm:t>
    </dgm:pt>
    <dgm:pt modelId="{452965AB-0613-4A54-80EE-7DB2B3159215}" type="sibTrans" cxnId="{0902B50F-6860-4F07-8AB1-599F076FC1F5}">
      <dgm:prSet/>
      <dgm:spPr/>
      <dgm:t>
        <a:bodyPr/>
        <a:lstStyle/>
        <a:p>
          <a:endParaRPr lang="en-US"/>
        </a:p>
      </dgm:t>
    </dgm:pt>
    <dgm:pt modelId="{2000C7BA-5E40-428A-8294-C98C45A763B7}">
      <dgm:prSet/>
      <dgm:spPr/>
      <dgm:t>
        <a:bodyPr/>
        <a:lstStyle/>
        <a:p>
          <a:r>
            <a:rPr lang="en-US"/>
            <a:t>Concluded with reflective portfolio</a:t>
          </a:r>
        </a:p>
      </dgm:t>
    </dgm:pt>
    <dgm:pt modelId="{3F6944AD-2F18-4E80-ABC6-8709C0434FA5}" type="parTrans" cxnId="{47B65B4C-035C-4E74-A375-B8353132294E}">
      <dgm:prSet/>
      <dgm:spPr/>
      <dgm:t>
        <a:bodyPr/>
        <a:lstStyle/>
        <a:p>
          <a:endParaRPr lang="en-US"/>
        </a:p>
      </dgm:t>
    </dgm:pt>
    <dgm:pt modelId="{51A65B3B-0CE2-49E5-8BC9-50445294F0CF}" type="sibTrans" cxnId="{47B65B4C-035C-4E74-A375-B8353132294E}">
      <dgm:prSet/>
      <dgm:spPr/>
      <dgm:t>
        <a:bodyPr/>
        <a:lstStyle/>
        <a:p>
          <a:endParaRPr lang="en-US"/>
        </a:p>
      </dgm:t>
    </dgm:pt>
    <dgm:pt modelId="{AB7DFD8B-5590-48E4-9D3B-412BB5726E18}" type="pres">
      <dgm:prSet presAssocID="{8EB4D4E8-F71B-4908-8F89-A0A19C7EEC71}" presName="diagram" presStyleCnt="0">
        <dgm:presLayoutVars>
          <dgm:dir/>
          <dgm:resizeHandles val="exact"/>
        </dgm:presLayoutVars>
      </dgm:prSet>
      <dgm:spPr/>
    </dgm:pt>
    <dgm:pt modelId="{9F288278-D0CD-4A26-A80A-490783EB69E9}" type="pres">
      <dgm:prSet presAssocID="{54134E76-B25D-47F1-B92A-7F3559322F22}" presName="node" presStyleLbl="node1" presStyleIdx="0" presStyleCnt="5">
        <dgm:presLayoutVars>
          <dgm:bulletEnabled val="1"/>
        </dgm:presLayoutVars>
      </dgm:prSet>
      <dgm:spPr/>
    </dgm:pt>
    <dgm:pt modelId="{A9F91DA8-64ED-4737-B78A-BCDD62229339}" type="pres">
      <dgm:prSet presAssocID="{2D1EE55A-FDD9-46F4-A269-8D66F380961B}" presName="sibTrans" presStyleCnt="0"/>
      <dgm:spPr/>
    </dgm:pt>
    <dgm:pt modelId="{2A7A8D3A-888B-4C11-922D-357752E1EFF9}" type="pres">
      <dgm:prSet presAssocID="{1B10BE81-FC93-4367-BB24-99A8F83BD65F}" presName="node" presStyleLbl="node1" presStyleIdx="1" presStyleCnt="5">
        <dgm:presLayoutVars>
          <dgm:bulletEnabled val="1"/>
        </dgm:presLayoutVars>
      </dgm:prSet>
      <dgm:spPr/>
    </dgm:pt>
    <dgm:pt modelId="{534E3AE4-8EA2-43FE-807F-45948E534A78}" type="pres">
      <dgm:prSet presAssocID="{15652AF4-8E80-48F0-AA6D-E3291463F4B0}" presName="sibTrans" presStyleCnt="0"/>
      <dgm:spPr/>
    </dgm:pt>
    <dgm:pt modelId="{8178622B-2446-4911-8A9F-C7364C9D74DE}" type="pres">
      <dgm:prSet presAssocID="{8A8427CB-3A81-405A-AED8-20537463E921}" presName="node" presStyleLbl="node1" presStyleIdx="2" presStyleCnt="5">
        <dgm:presLayoutVars>
          <dgm:bulletEnabled val="1"/>
        </dgm:presLayoutVars>
      </dgm:prSet>
      <dgm:spPr/>
    </dgm:pt>
    <dgm:pt modelId="{AF329F03-EF7D-47A7-84AF-C6E0D0990529}" type="pres">
      <dgm:prSet presAssocID="{72B9AD65-9597-4E75-AFF2-B5DA9400D7B1}" presName="sibTrans" presStyleCnt="0"/>
      <dgm:spPr/>
    </dgm:pt>
    <dgm:pt modelId="{064BA190-0976-47DD-8F6A-9ECC424CE0FD}" type="pres">
      <dgm:prSet presAssocID="{FD7535E2-9938-4CD4-A517-BA9C63A3B036}" presName="node" presStyleLbl="node1" presStyleIdx="3" presStyleCnt="5">
        <dgm:presLayoutVars>
          <dgm:bulletEnabled val="1"/>
        </dgm:presLayoutVars>
      </dgm:prSet>
      <dgm:spPr/>
    </dgm:pt>
    <dgm:pt modelId="{3F2EA595-1D4E-4DC5-99C2-3E88F6F8278C}" type="pres">
      <dgm:prSet presAssocID="{452965AB-0613-4A54-80EE-7DB2B3159215}" presName="sibTrans" presStyleCnt="0"/>
      <dgm:spPr/>
    </dgm:pt>
    <dgm:pt modelId="{28011C1B-141E-450F-BB96-C5AA762AA555}" type="pres">
      <dgm:prSet presAssocID="{2000C7BA-5E40-428A-8294-C98C45A763B7}" presName="node" presStyleLbl="node1" presStyleIdx="4" presStyleCnt="5">
        <dgm:presLayoutVars>
          <dgm:bulletEnabled val="1"/>
        </dgm:presLayoutVars>
      </dgm:prSet>
      <dgm:spPr/>
    </dgm:pt>
  </dgm:ptLst>
  <dgm:cxnLst>
    <dgm:cxn modelId="{0902B50F-6860-4F07-8AB1-599F076FC1F5}" srcId="{8EB4D4E8-F71B-4908-8F89-A0A19C7EEC71}" destId="{FD7535E2-9938-4CD4-A517-BA9C63A3B036}" srcOrd="3" destOrd="0" parTransId="{A3DE9BAE-6073-40DF-9225-D0296FDF0F7C}" sibTransId="{452965AB-0613-4A54-80EE-7DB2B3159215}"/>
    <dgm:cxn modelId="{0A76D623-4CDF-4F8A-8C7C-FF620B603BF8}" type="presOf" srcId="{2000C7BA-5E40-428A-8294-C98C45A763B7}" destId="{28011C1B-141E-450F-BB96-C5AA762AA555}" srcOrd="0" destOrd="0" presId="urn:microsoft.com/office/officeart/2005/8/layout/default"/>
    <dgm:cxn modelId="{437ABD5B-D899-4432-A6AC-70A6AE1BF16A}" srcId="{8EB4D4E8-F71B-4908-8F89-A0A19C7EEC71}" destId="{1B10BE81-FC93-4367-BB24-99A8F83BD65F}" srcOrd="1" destOrd="0" parTransId="{E67DB628-0F33-4A72-879E-F09E3C2E6F7B}" sibTransId="{15652AF4-8E80-48F0-AA6D-E3291463F4B0}"/>
    <dgm:cxn modelId="{5F510364-44CE-41B2-A8F9-ABAFF9217E21}" type="presOf" srcId="{8A8427CB-3A81-405A-AED8-20537463E921}" destId="{8178622B-2446-4911-8A9F-C7364C9D74DE}" srcOrd="0" destOrd="0" presId="urn:microsoft.com/office/officeart/2005/8/layout/default"/>
    <dgm:cxn modelId="{47B65B4C-035C-4E74-A375-B8353132294E}" srcId="{8EB4D4E8-F71B-4908-8F89-A0A19C7EEC71}" destId="{2000C7BA-5E40-428A-8294-C98C45A763B7}" srcOrd="4" destOrd="0" parTransId="{3F6944AD-2F18-4E80-ABC6-8709C0434FA5}" sibTransId="{51A65B3B-0CE2-49E5-8BC9-50445294F0CF}"/>
    <dgm:cxn modelId="{88AB188D-7BE3-4D45-BC67-DFA73E770937}" srcId="{8EB4D4E8-F71B-4908-8F89-A0A19C7EEC71}" destId="{8A8427CB-3A81-405A-AED8-20537463E921}" srcOrd="2" destOrd="0" parTransId="{6B2E2207-E890-4116-BC2D-FF0A3298E582}" sibTransId="{72B9AD65-9597-4E75-AFF2-B5DA9400D7B1}"/>
    <dgm:cxn modelId="{1B44B18F-CAB7-4B99-8E1D-7CDA96D04DE6}" type="presOf" srcId="{8EB4D4E8-F71B-4908-8F89-A0A19C7EEC71}" destId="{AB7DFD8B-5590-48E4-9D3B-412BB5726E18}" srcOrd="0" destOrd="0" presId="urn:microsoft.com/office/officeart/2005/8/layout/default"/>
    <dgm:cxn modelId="{3167D8B8-7734-446A-AB33-4AF8DC19FB2F}" type="presOf" srcId="{FD7535E2-9938-4CD4-A517-BA9C63A3B036}" destId="{064BA190-0976-47DD-8F6A-9ECC424CE0FD}" srcOrd="0" destOrd="0" presId="urn:microsoft.com/office/officeart/2005/8/layout/default"/>
    <dgm:cxn modelId="{C4E7AECA-CD53-461E-92C3-D81AC070DB86}" type="presOf" srcId="{1B10BE81-FC93-4367-BB24-99A8F83BD65F}" destId="{2A7A8D3A-888B-4C11-922D-357752E1EFF9}" srcOrd="0" destOrd="0" presId="urn:microsoft.com/office/officeart/2005/8/layout/default"/>
    <dgm:cxn modelId="{6F6D37E0-C9D3-4E44-B1D6-92730F853A58}" type="presOf" srcId="{54134E76-B25D-47F1-B92A-7F3559322F22}" destId="{9F288278-D0CD-4A26-A80A-490783EB69E9}" srcOrd="0" destOrd="0" presId="urn:microsoft.com/office/officeart/2005/8/layout/default"/>
    <dgm:cxn modelId="{E6E409EF-F1DE-49A4-A448-95A34844CDBA}" srcId="{8EB4D4E8-F71B-4908-8F89-A0A19C7EEC71}" destId="{54134E76-B25D-47F1-B92A-7F3559322F22}" srcOrd="0" destOrd="0" parTransId="{CBDDCE38-2DD0-4E1A-9E7A-AB9D34880EBF}" sibTransId="{2D1EE55A-FDD9-46F4-A269-8D66F380961B}"/>
    <dgm:cxn modelId="{4DDEA3CC-0656-418F-AC88-46831A265617}" type="presParOf" srcId="{AB7DFD8B-5590-48E4-9D3B-412BB5726E18}" destId="{9F288278-D0CD-4A26-A80A-490783EB69E9}" srcOrd="0" destOrd="0" presId="urn:microsoft.com/office/officeart/2005/8/layout/default"/>
    <dgm:cxn modelId="{BE846B2A-1C85-48A2-89AE-3750A6BCC1E2}" type="presParOf" srcId="{AB7DFD8B-5590-48E4-9D3B-412BB5726E18}" destId="{A9F91DA8-64ED-4737-B78A-BCDD62229339}" srcOrd="1" destOrd="0" presId="urn:microsoft.com/office/officeart/2005/8/layout/default"/>
    <dgm:cxn modelId="{8479E05B-CF25-474E-AEC9-5F8A52165BB3}" type="presParOf" srcId="{AB7DFD8B-5590-48E4-9D3B-412BB5726E18}" destId="{2A7A8D3A-888B-4C11-922D-357752E1EFF9}" srcOrd="2" destOrd="0" presId="urn:microsoft.com/office/officeart/2005/8/layout/default"/>
    <dgm:cxn modelId="{077985BB-567A-4996-95CA-EFE4AAAB4C20}" type="presParOf" srcId="{AB7DFD8B-5590-48E4-9D3B-412BB5726E18}" destId="{534E3AE4-8EA2-43FE-807F-45948E534A78}" srcOrd="3" destOrd="0" presId="urn:microsoft.com/office/officeart/2005/8/layout/default"/>
    <dgm:cxn modelId="{8BBDBCB1-9D24-4FC4-B6A0-8B5D18D614E2}" type="presParOf" srcId="{AB7DFD8B-5590-48E4-9D3B-412BB5726E18}" destId="{8178622B-2446-4911-8A9F-C7364C9D74DE}" srcOrd="4" destOrd="0" presId="urn:microsoft.com/office/officeart/2005/8/layout/default"/>
    <dgm:cxn modelId="{43F9388E-6362-4652-A382-45BA4CF595F8}" type="presParOf" srcId="{AB7DFD8B-5590-48E4-9D3B-412BB5726E18}" destId="{AF329F03-EF7D-47A7-84AF-C6E0D0990529}" srcOrd="5" destOrd="0" presId="urn:microsoft.com/office/officeart/2005/8/layout/default"/>
    <dgm:cxn modelId="{408BCD26-652F-4BB9-9205-A337C8F9418F}" type="presParOf" srcId="{AB7DFD8B-5590-48E4-9D3B-412BB5726E18}" destId="{064BA190-0976-47DD-8F6A-9ECC424CE0FD}" srcOrd="6" destOrd="0" presId="urn:microsoft.com/office/officeart/2005/8/layout/default"/>
    <dgm:cxn modelId="{3FEB1CBA-F527-4B83-B3A4-385FBB3A8140}" type="presParOf" srcId="{AB7DFD8B-5590-48E4-9D3B-412BB5726E18}" destId="{3F2EA595-1D4E-4DC5-99C2-3E88F6F8278C}" srcOrd="7" destOrd="0" presId="urn:microsoft.com/office/officeart/2005/8/layout/default"/>
    <dgm:cxn modelId="{6E02E5C8-34E1-4D33-B9BC-E992A6F89E31}" type="presParOf" srcId="{AB7DFD8B-5590-48E4-9D3B-412BB5726E18}" destId="{28011C1B-141E-450F-BB96-C5AA762AA55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88278-D0CD-4A26-A80A-490783EB69E9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Role-playing game utilized in an introductory History course at previous institution (</a:t>
          </a:r>
          <a:r>
            <a:rPr lang="en-US" sz="1400" i="1" kern="1200"/>
            <a:t>Democracy and Difference: The Ancient Athenian Experiment</a:t>
          </a:r>
          <a:r>
            <a:rPr lang="en-US" sz="1400" kern="1200"/>
            <a:t>)</a:t>
          </a:r>
        </a:p>
      </dsp:txBody>
      <dsp:txXfrm>
        <a:off x="0" y="39687"/>
        <a:ext cx="3286125" cy="1971675"/>
      </dsp:txXfrm>
    </dsp:sp>
    <dsp:sp modelId="{2A7A8D3A-888B-4C11-922D-357752E1EFF9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5">
            <a:hueOff val="-1885370"/>
            <a:satOff val="0"/>
            <a:lumOff val="-2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Games available for all sorts of time periods and issues (</a:t>
          </a:r>
          <a:r>
            <a:rPr lang="en-US" sz="1400" kern="1200">
              <a:hlinkClick xmlns:r="http://schemas.openxmlformats.org/officeDocument/2006/relationships" r:id="rId1"/>
            </a:rPr>
            <a:t>https://reacting.barnard.edu/games</a:t>
          </a:r>
          <a:r>
            <a:rPr lang="en-US" sz="1400" kern="1200"/>
            <a:t>) </a:t>
          </a:r>
        </a:p>
      </dsp:txBody>
      <dsp:txXfrm>
        <a:off x="3614737" y="39687"/>
        <a:ext cx="3286125" cy="1971675"/>
      </dsp:txXfrm>
    </dsp:sp>
    <dsp:sp modelId="{8178622B-2446-4911-8A9F-C7364C9D74DE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5">
            <a:hueOff val="-3770740"/>
            <a:satOff val="0"/>
            <a:lumOff val="-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Hones public speaking, application of sources, teamwork, writing, negotiation skills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Games deal with societal issues such as voting rights, payment for public service, religious controversies </a:t>
          </a:r>
          <a:r>
            <a:rPr lang="en-US" sz="1400" kern="1200" dirty="0" err="1"/>
            <a:t>etc</a:t>
          </a:r>
          <a:endParaRPr lang="en-US" sz="1400" kern="1200" dirty="0"/>
        </a:p>
      </dsp:txBody>
      <dsp:txXfrm>
        <a:off x="7229475" y="39687"/>
        <a:ext cx="3286125" cy="1971675"/>
      </dsp:txXfrm>
    </dsp:sp>
    <dsp:sp modelId="{064BA190-0976-47DD-8F6A-9ECC424CE0FD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5">
            <a:hueOff val="-5656110"/>
            <a:satOff val="0"/>
            <a:lumOff val="-7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Used very successfully online using Zoom and Slack</a:t>
          </a:r>
        </a:p>
      </dsp:txBody>
      <dsp:txXfrm>
        <a:off x="1807368" y="2339975"/>
        <a:ext cx="3286125" cy="1971675"/>
      </dsp:txXfrm>
    </dsp:sp>
    <dsp:sp modelId="{28011C1B-141E-450F-BB96-C5AA762AA555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5">
            <a:hueOff val="-7541480"/>
            <a:satOff val="0"/>
            <a:lumOff val="-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Concluded with reflective portfolio</a:t>
          </a:r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59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22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81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99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09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84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90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50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72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27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43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7278C5-34E8-4293-BE47-73B18483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 descr="Glasses on top of a book">
            <a:extLst>
              <a:ext uri="{FF2B5EF4-FFF2-40B4-BE49-F238E27FC236}">
                <a16:creationId xmlns:a16="http://schemas.microsoft.com/office/drawing/2014/main" id="{9A1AEE3B-B7A2-4FF4-8746-E1237AFF5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4112" b="983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B741E9-A163-4B70-AA6F-55E439B1A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275" y="2271449"/>
            <a:ext cx="9679449" cy="2847058"/>
          </a:xfrm>
        </p:spPr>
        <p:txBody>
          <a:bodyPr anchor="b">
            <a:normAutofit/>
          </a:bodyPr>
          <a:lstStyle/>
          <a:p>
            <a:r>
              <a:rPr lang="en-US" sz="61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on Teaching and Learning Opening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03D471-4B05-48BE-A0C3-5E00EBB10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275" y="5098254"/>
            <a:ext cx="9679449" cy="750259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Innovative </a:t>
            </a:r>
            <a:r>
              <a:rPr lang="en-US" sz="2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Experiential Pedagogy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Classical Studies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73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53F4A-DF59-422F-BBFC-727E5B56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4918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Case Study: Reacting to the Past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4169334-264D-4176-8BDE-037249A61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CC7291-C5D2-4F5D-A69C-7A61F7010D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7355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534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573A7-ACED-412B-8A44-079D3EAA6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68A7B3-A1FC-4F65-AF30-AF3804FE4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180" y="1400175"/>
            <a:ext cx="10515599" cy="5092700"/>
          </a:xfrm>
        </p:spPr>
      </p:pic>
    </p:spTree>
    <p:extLst>
      <p:ext uri="{BB962C8B-B14F-4D97-AF65-F5344CB8AC3E}">
        <p14:creationId xmlns:p14="http://schemas.microsoft.com/office/powerpoint/2010/main" val="1425013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961C3-7660-4A8A-B2D1-9C4A6EB5E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EF347F-439E-4F35-9E2E-59810887A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85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DC58F9-628E-4075-9F93-E34D0B301E78}"/>
              </a:ext>
            </a:extLst>
          </p:cNvPr>
          <p:cNvSpPr txBox="1"/>
          <p:nvPr/>
        </p:nvSpPr>
        <p:spPr>
          <a:xfrm>
            <a:off x="4150567" y="1118077"/>
            <a:ext cx="4848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student received a Zoom background customized to their faction/role</a:t>
            </a:r>
          </a:p>
        </p:txBody>
      </p:sp>
    </p:spTree>
    <p:extLst>
      <p:ext uri="{BB962C8B-B14F-4D97-AF65-F5344CB8AC3E}">
        <p14:creationId xmlns:p14="http://schemas.microsoft.com/office/powerpoint/2010/main" val="248248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96F5F-6AA8-4921-89E9-F3F8CAD88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823C19-156A-4645-BE60-F85294DA9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16"/>
            <a:ext cx="12192000" cy="6918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9E4088-5AE5-499A-BB2B-038EC6D46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226" y="4568918"/>
            <a:ext cx="4395597" cy="7681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C61320-43CC-4FAB-B028-01BB41F20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77" y="4773151"/>
            <a:ext cx="841321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9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BC660-D4FB-4168-A066-A44902CAE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90F6663-5B07-4D7D-A2A1-71DD68915E7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34060"/>
              </p:ext>
            </p:extLst>
          </p:nvPr>
        </p:nvGraphicFramePr>
        <p:xfrm>
          <a:off x="2845837" y="0"/>
          <a:ext cx="5626359" cy="7109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3" imgW="5949456" imgH="8314544" progId="Word.Document.12">
                  <p:embed/>
                </p:oleObj>
              </mc:Choice>
              <mc:Fallback>
                <p:oleObj name="Document" r:id="rId3" imgW="5949456" imgH="83145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5837" y="0"/>
                        <a:ext cx="5626359" cy="7109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8901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3378A-C543-4AC6-8B7A-4E33C01B9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3EB75A-BFB0-48F5-A141-86B55823A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00275"/>
            <a:ext cx="1125739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3215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57E8C6B576841973416B1FAB2F069" ma:contentTypeVersion="16" ma:contentTypeDescription="Create a new document." ma:contentTypeScope="" ma:versionID="93567ae5ed85bde9489327756c564e1d">
  <xsd:schema xmlns:xsd="http://www.w3.org/2001/XMLSchema" xmlns:xs="http://www.w3.org/2001/XMLSchema" xmlns:p="http://schemas.microsoft.com/office/2006/metadata/properties" xmlns:ns2="ed468a1d-be4c-4419-bcf5-210cc53d3a6d" xmlns:ns3="e81b1abb-2002-435a-a018-5721bb4a0dbc" targetNamespace="http://schemas.microsoft.com/office/2006/metadata/properties" ma:root="true" ma:fieldsID="c33a80d0bb9f0d953d519c0329ed7a99" ns2:_="" ns3:_="">
    <xsd:import namespace="ed468a1d-be4c-4419-bcf5-210cc53d3a6d"/>
    <xsd:import namespace="e81b1abb-2002-435a-a018-5721bb4a0d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problembased" minOccurs="0"/>
                <xsd:element ref="ns2:projectbased" minOccurs="0"/>
                <xsd:element ref="ns2:capston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68a1d-be4c-4419-bcf5-210cc53d3a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roblembased" ma:index="20" nillable="true" ma:displayName="article type" ma:format="Dropdown" ma:internalName="problembased">
      <xsd:simpleType>
        <xsd:restriction base="dms:Choice">
          <xsd:enumeration value="problem based"/>
          <xsd:enumeration value="project based"/>
          <xsd:enumeration value="Choice 3"/>
        </xsd:restriction>
      </xsd:simpleType>
    </xsd:element>
    <xsd:element name="projectbased" ma:index="21" nillable="true" ma:displayName="project based" ma:format="Dropdown" ma:internalName="projectbased">
      <xsd:simpleType>
        <xsd:restriction base="dms:Text">
          <xsd:maxLength value="255"/>
        </xsd:restriction>
      </xsd:simpleType>
    </xsd:element>
    <xsd:element name="capstone" ma:index="22" nillable="true" ma:displayName="capstone" ma:format="Dropdown" ma:internalName="capstone">
      <xsd:simpleType>
        <xsd:restriction base="dms:Text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b1abb-2002-435a-a018-5721bb4a0db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based xmlns="ed468a1d-be4c-4419-bcf5-210cc53d3a6d" xsi:nil="true"/>
    <capstone xmlns="ed468a1d-be4c-4419-bcf5-210cc53d3a6d" xsi:nil="true"/>
    <problembased xmlns="ed468a1d-be4c-4419-bcf5-210cc53d3a6d" xsi:nil="true"/>
  </documentManagement>
</p:properties>
</file>

<file path=customXml/itemProps1.xml><?xml version="1.0" encoding="utf-8"?>
<ds:datastoreItem xmlns:ds="http://schemas.openxmlformats.org/officeDocument/2006/customXml" ds:itemID="{A5CDA6DF-4524-4B52-AF50-CD2D1F47FFF1}"/>
</file>

<file path=customXml/itemProps2.xml><?xml version="1.0" encoding="utf-8"?>
<ds:datastoreItem xmlns:ds="http://schemas.openxmlformats.org/officeDocument/2006/customXml" ds:itemID="{ABAF0631-FCB1-4A7A-8091-CD8C2315E57D}"/>
</file>

<file path=customXml/itemProps3.xml><?xml version="1.0" encoding="utf-8"?>
<ds:datastoreItem xmlns:ds="http://schemas.openxmlformats.org/officeDocument/2006/customXml" ds:itemID="{0B62F0F5-23EB-4E13-9AFB-475D93956A97}"/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119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Univers</vt:lpstr>
      <vt:lpstr>GradientVTI</vt:lpstr>
      <vt:lpstr>Document</vt:lpstr>
      <vt:lpstr>Focus on Teaching and Learning Opening Session</vt:lpstr>
      <vt:lpstr>Case Study: Reacting to the Past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 on Teaching and Learning Opening Session</dc:title>
  <dc:creator>Finn, Jenn</dc:creator>
  <cp:lastModifiedBy>Finn, Jenn</cp:lastModifiedBy>
  <cp:revision>14</cp:revision>
  <dcterms:created xsi:type="dcterms:W3CDTF">2022-01-08T20:41:28Z</dcterms:created>
  <dcterms:modified xsi:type="dcterms:W3CDTF">2022-01-12T20:42:37Z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0x010100D8157E8C6B576841973416B1FAB2F069</vt:lpwstr>
  </property>
</Properties>
</file>